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97" r:id="rId2"/>
    <p:sldId id="466" r:id="rId3"/>
    <p:sldId id="482" r:id="rId4"/>
    <p:sldId id="483" r:id="rId5"/>
    <p:sldId id="487" r:id="rId6"/>
    <p:sldId id="484" r:id="rId7"/>
    <p:sldId id="486" r:id="rId8"/>
    <p:sldId id="488" r:id="rId9"/>
    <p:sldId id="481" r:id="rId10"/>
    <p:sldId id="489" r:id="rId11"/>
    <p:sldId id="490" r:id="rId12"/>
    <p:sldId id="491" r:id="rId13"/>
    <p:sldId id="48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9BE429-4CB7-AF42-B8E0-E8470795D9FB}" type="datetimeFigureOut">
              <a:rPr lang="en-US" smtClean="0"/>
              <a:t>2/2/20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13EE-D0CE-2249-A203-1C7EB97AC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7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D37BB-5ECE-4161-B7AF-C4B6D039F1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97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D37BB-5ECE-4161-B7AF-C4B6D039F1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01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D37BB-5ECE-4161-B7AF-C4B6D039F1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53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D37BB-5ECE-4161-B7AF-C4B6D039F1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82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D37BB-5ECE-4161-B7AF-C4B6D039F1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79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D37BB-5ECE-4161-B7AF-C4B6D039F1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1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D37BB-5ECE-4161-B7AF-C4B6D039F1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37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D37BB-5ECE-4161-B7AF-C4B6D039F1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96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D37BB-5ECE-4161-B7AF-C4B6D039F1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24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D37BB-5ECE-4161-B7AF-C4B6D039F1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07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D37BB-5ECE-4161-B7AF-C4B6D039F1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95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D37BB-5ECE-4161-B7AF-C4B6D039F1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D37BB-5ECE-4161-B7AF-C4B6D039F1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60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8377F-3AB8-8A48-8A13-3F5671C38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799B27-194A-C744-9A51-D430AD8B8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4AABC-323D-5C4B-A2F9-D62DBAEBD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F1260-7976-8242-BA98-E3C63D31ED4D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2E13E-9F24-C14C-8FA7-13B62A2DB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55A5F-0FF5-724B-98B7-B374B41A1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54AA-86C7-D842-84F0-F897CEAC3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8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BAB9-5191-0D47-9165-B91E47623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E2B10F-8CB6-5A4A-AC94-37342132F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AA1EA-D592-D64E-AF66-4B32370AB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F1260-7976-8242-BA98-E3C63D31ED4D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D0817-F5E6-364C-8413-C36F2201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25020-76B1-D94D-9917-ECEE83E66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54AA-86C7-D842-84F0-F897CEAC3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75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5D17A3-2A53-A04D-8ED2-F6DBB3BAA7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CA88C2-A271-1A4C-8C94-D2DAD7D81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4B399-4DEF-0141-BB6A-0DF0F2CD1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F1260-7976-8242-BA98-E3C63D31ED4D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4B748-53B8-1B46-BF06-2AD7BB604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7C7B9-7675-3A49-86E0-AA4B82E0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54AA-86C7-D842-84F0-F897CEAC3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1B40C-0203-A14A-8F27-ED69DE1B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89FEE-FB0A-B04B-8A77-2ED858D86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8EB0D-E45A-1E42-BD90-35212B358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F1260-7976-8242-BA98-E3C63D31ED4D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881BA-9735-4146-8FF6-C2E848107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F0924-D46B-3E46-B19A-C66D2B8E1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54AA-86C7-D842-84F0-F897CEAC3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013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7340-3B18-D54B-98CA-7E350EBAE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5C7F7-2538-3F48-86B5-700714367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AFEC4-7D56-864C-ADD2-F6B63FBB5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F1260-7976-8242-BA98-E3C63D31ED4D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DA2B-B5B0-AB42-9582-716BCBA3B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D29DF-85C8-9542-9E7E-D1587E22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54AA-86C7-D842-84F0-F897CEAC3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33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2929-85DB-8C4C-A7F3-824E5C37E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18E16-B4A5-B74D-B646-D03540DC96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9D51FE-014D-F643-91BA-CDBC7BE65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48724-5BC8-B94B-B98F-1F7D975E1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F1260-7976-8242-BA98-E3C63D31ED4D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C5A1D-D17D-B84F-80AE-13CE8D2C3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3338A-ED44-BE47-8DF3-22859F8AD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54AA-86C7-D842-84F0-F897CEAC3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3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5BBD3-AC89-D54A-825B-EE313AD75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DC9AC-CFF4-4F48-BF14-645857DC9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520FC-6020-8D45-B7DF-359FA0525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851B34-83B1-C04E-B172-6311A316DD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EC0E2-D5D8-D84B-9E42-DECD9F7C1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73FBA8-7E79-2940-B65D-F6A798C67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F1260-7976-8242-BA98-E3C63D31ED4D}" type="datetimeFigureOut">
              <a:rPr lang="en-US" smtClean="0"/>
              <a:t>2/2/20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057443-1EC4-3D44-A766-5F6369B01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4805B0-F9A6-E24F-84E3-FBEC0A62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54AA-86C7-D842-84F0-F897CEAC3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7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DC26-0852-0B43-80F0-4E5E18527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615FB-DC25-0841-88AC-8F8137CA1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F1260-7976-8242-BA98-E3C63D31ED4D}" type="datetimeFigureOut">
              <a:rPr lang="en-US" smtClean="0"/>
              <a:t>2/2/20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24A357-1500-F346-82E1-F75D364A8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91F95-EEB1-9343-9939-97C12EDD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54AA-86C7-D842-84F0-F897CEAC3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7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C8A168-509C-1643-A3C1-D11541C9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F1260-7976-8242-BA98-E3C63D31ED4D}" type="datetimeFigureOut">
              <a:rPr lang="en-US" smtClean="0"/>
              <a:t>2/2/20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8754A5-E170-C649-872F-EFA446528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D5219-CC12-EF48-AEAB-73ADD4BAC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54AA-86C7-D842-84F0-F897CEAC3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30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BDE76-F1EB-504C-8F90-8C9B1CF79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B0F9B-F44E-E444-A815-92BCCBC0B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E4E28-CAC9-A34E-B9AE-76EAC93C2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CFE9C-2E74-5145-B354-1ECE17534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F1260-7976-8242-BA98-E3C63D31ED4D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9EFAE-A33C-F140-8087-4B4C1B38B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67991-7FCB-D44D-A889-2F44BBAA4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54AA-86C7-D842-84F0-F897CEAC3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96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31BA1-AAC9-3041-82CE-CAB79A0D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8C87E-DBE9-9C48-827E-3D596A9514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AF04E-AE58-5146-A53A-8F50211D7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6E3BC-B4AB-C046-A575-75E3FB41D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F1260-7976-8242-BA98-E3C63D31ED4D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4F532-E0E4-BE41-B14D-02F47168C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48AD2-76ED-3640-806D-EE59FC88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A54AA-86C7-D842-84F0-F897CEAC3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46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491D-26AF-2B40-ABA7-58B32B257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60B92-3B8A-B54E-88F7-7A4F2C659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B782-81C3-3E46-B444-813A39D6C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F1260-7976-8242-BA98-E3C63D31ED4D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E3470-C7FF-2348-92BC-21748D895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33EBD-F4C3-E547-992A-87BE10A6D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A54AA-86C7-D842-84F0-F897CEAC3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79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dmilligan.wordpress.com/2016/05/23/disparity-of-stereo-images-with-python-and-opencv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lbertarmea.com/post/opencv-stereo-camera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camerausb.com/dual-lens-stereo-usb-camera-c-46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st.github.com/aarmea/629e59ac7b640a60340145809b1c9013#file-1-capture-py" TargetMode="External"/><Relationship Id="rId4" Type="http://schemas.openxmlformats.org/officeDocument/2006/relationships/hyperlink" Target="https://albertarmea.com/post/opencv-stereo-camera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EFA67-66B0-4112-9ADF-EC9B4CC0124D}" type="slidenum">
              <a:rPr lang="en-US" smtClean="0"/>
              <a:t>1</a:t>
            </a:fld>
            <a:endParaRPr lang="en-US" dirty="0"/>
          </a:p>
        </p:txBody>
      </p:sp>
      <p:sp>
        <p:nvSpPr>
          <p:cNvPr id="12" name="직사각형 4">
            <a:extLst>
              <a:ext uri="{FF2B5EF4-FFF2-40B4-BE49-F238E27FC236}">
                <a16:creationId xmlns:a16="http://schemas.microsoft.com/office/drawing/2014/main" id="{53C7A39E-E794-4D2D-9EA6-E7559EC187AC}"/>
              </a:ext>
            </a:extLst>
          </p:cNvPr>
          <p:cNvSpPr/>
          <p:nvPr/>
        </p:nvSpPr>
        <p:spPr>
          <a:xfrm>
            <a:off x="479376" y="4126866"/>
            <a:ext cx="112332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2020/02/03 | Investigation Report | </a:t>
            </a:r>
            <a:r>
              <a:rPr lang="en-US" altLang="ja-JP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Rutilea</a:t>
            </a:r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ja-JP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B8B8A3-D7F8-F04C-8672-E1EB9BB5151A}"/>
              </a:ext>
            </a:extLst>
          </p:cNvPr>
          <p:cNvSpPr/>
          <p:nvPr/>
        </p:nvSpPr>
        <p:spPr>
          <a:xfrm>
            <a:off x="479376" y="1634152"/>
            <a:ext cx="11233248" cy="1845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en-US" altLang="ja-JP" sz="4000" b="1" dirty="0">
                <a:latin typeface="Arial" panose="020B0604020202020204" pitchFamily="34" charset="0"/>
                <a:cs typeface="Arial" panose="020B0604020202020204" pitchFamily="34" charset="0"/>
              </a:rPr>
              <a:t>Dual-Lens Camera</a:t>
            </a:r>
            <a:r>
              <a:rPr lang="ja-JP" altLang="en-US" sz="4000" b="1">
                <a:latin typeface="Arial" panose="020B0604020202020204" pitchFamily="34" charset="0"/>
                <a:cs typeface="Arial" panose="020B0604020202020204" pitchFamily="34" charset="0"/>
              </a:rPr>
              <a:t>を用いた</a:t>
            </a:r>
            <a:endParaRPr lang="en-US" altLang="ja-JP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en-US" altLang="ja-JP" sz="4000" b="1" dirty="0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ja-JP" altLang="en-US" sz="4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4000" b="1" dirty="0"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r>
              <a:rPr lang="ja-JP" altLang="en-US" sz="4000" b="1">
                <a:latin typeface="Arial" panose="020B0604020202020204" pitchFamily="34" charset="0"/>
                <a:cs typeface="Arial" panose="020B0604020202020204" pitchFamily="34" charset="0"/>
              </a:rPr>
              <a:t>の評価</a:t>
            </a:r>
            <a:endParaRPr lang="en-US" altLang="ja-JP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473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EF6F60-4BAF-EC48-8ABE-AC946C310920}"/>
              </a:ext>
            </a:extLst>
          </p:cNvPr>
          <p:cNvSpPr/>
          <p:nvPr/>
        </p:nvSpPr>
        <p:spPr>
          <a:xfrm>
            <a:off x="263352" y="179929"/>
            <a:ext cx="11665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3600" b="1" dirty="0">
                <a:latin typeface="Arial" panose="020B0604020202020204" pitchFamily="34" charset="0"/>
                <a:cs typeface="Arial" panose="020B0604020202020204" pitchFamily="34" charset="0"/>
              </a:rPr>
              <a:t>Depth Map</a:t>
            </a:r>
            <a:r>
              <a:rPr kumimoji="1" lang="ja-JP" altLang="en-US" sz="3600" b="1">
                <a:latin typeface="Arial" panose="020B0604020202020204" pitchFamily="34" charset="0"/>
                <a:cs typeface="Arial" panose="020B0604020202020204" pitchFamily="34" charset="0"/>
              </a:rPr>
              <a:t>の表示</a:t>
            </a:r>
            <a:r>
              <a:rPr kumimoji="1" lang="en-US" altLang="ja-JP" sz="3600" b="1" dirty="0">
                <a:latin typeface="Arial" panose="020B0604020202020204" pitchFamily="34" charset="0"/>
                <a:cs typeface="Arial" panose="020B0604020202020204" pitchFamily="34" charset="0"/>
              </a:rPr>
              <a:t> (3)</a:t>
            </a:r>
            <a:endParaRPr kumimoji="1" lang="ja-JP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7C9C54-376E-204F-AFBB-A0B8656A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DBEFA67-66B0-4112-9ADF-EC9B4CC0124D}" type="slidenum">
              <a:rPr lang="en-US" smtClean="0"/>
              <a:t>10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3FC26-BF13-F441-96CF-867949A81FF0}"/>
              </a:ext>
            </a:extLst>
          </p:cNvPr>
          <p:cNvSpPr txBox="1"/>
          <p:nvPr/>
        </p:nvSpPr>
        <p:spPr>
          <a:xfrm>
            <a:off x="410029" y="1663402"/>
            <a:ext cx="2308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Case 3</a:t>
            </a:r>
            <a:br>
              <a:rPr lang="en-US" dirty="0"/>
            </a:br>
            <a:r>
              <a:rPr lang="en-US" dirty="0"/>
              <a:t>(30cm-distance screws</a:t>
            </a:r>
          </a:p>
          <a:p>
            <a:pPr algn="r"/>
            <a:r>
              <a:rPr lang="en-US" dirty="0"/>
              <a:t>w/o light)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17DB10-367B-A54E-9F1F-8376C10EB91D}"/>
              </a:ext>
            </a:extLst>
          </p:cNvPr>
          <p:cNvSpPr txBox="1"/>
          <p:nvPr/>
        </p:nvSpPr>
        <p:spPr>
          <a:xfrm>
            <a:off x="410028" y="4002463"/>
            <a:ext cx="23082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Case 4</a:t>
            </a:r>
            <a:br>
              <a:rPr lang="en-US" dirty="0"/>
            </a:br>
            <a:r>
              <a:rPr lang="en-US" dirty="0"/>
              <a:t>(30cm-distance screws</a:t>
            </a:r>
          </a:p>
          <a:p>
            <a:pPr algn="r"/>
            <a:r>
              <a:rPr lang="en-US" dirty="0"/>
              <a:t>w/ supporting light)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56EB8A-29EB-1C4D-9268-A68EAED09BA1}"/>
              </a:ext>
            </a:extLst>
          </p:cNvPr>
          <p:cNvSpPr txBox="1"/>
          <p:nvPr/>
        </p:nvSpPr>
        <p:spPr>
          <a:xfrm>
            <a:off x="3522397" y="5413590"/>
            <a:ext cx="117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Image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FCCB9E-A30B-5046-8A82-9C33FF25B51F}"/>
              </a:ext>
            </a:extLst>
          </p:cNvPr>
          <p:cNvSpPr txBox="1"/>
          <p:nvPr/>
        </p:nvSpPr>
        <p:spPr>
          <a:xfrm>
            <a:off x="6507391" y="5413590"/>
            <a:ext cx="129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Image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8BB953-BF5E-E44F-A738-6AE94EE37714}"/>
              </a:ext>
            </a:extLst>
          </p:cNvPr>
          <p:cNvSpPr txBox="1"/>
          <p:nvPr/>
        </p:nvSpPr>
        <p:spPr>
          <a:xfrm>
            <a:off x="9108456" y="5413590"/>
            <a:ext cx="124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 Map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E858EF-50EB-CA4D-8CB9-D5C3F4B8C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155" y="922453"/>
            <a:ext cx="2843829" cy="21328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82B314-4D3C-7641-88BD-8F8BFE1C4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446" y="920131"/>
            <a:ext cx="2843829" cy="21328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07E9F54-5D0F-DB41-85F4-DCE2B10E6A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41"/>
          <a:stretch/>
        </p:blipFill>
        <p:spPr>
          <a:xfrm>
            <a:off x="8722375" y="920131"/>
            <a:ext cx="2012264" cy="213287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5C98CFF-B011-544A-880D-2BA12BADA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154" y="3257369"/>
            <a:ext cx="2843829" cy="21328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314A85D-93FE-B343-86EA-1DC0E9735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5445" y="3257369"/>
            <a:ext cx="2843829" cy="213287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1842419-7984-7145-953E-DF8366FFAA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241"/>
          <a:stretch/>
        </p:blipFill>
        <p:spPr>
          <a:xfrm>
            <a:off x="8722375" y="3257369"/>
            <a:ext cx="2012264" cy="213287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16BA0EA-3092-5C4A-8512-1003D506DC83}"/>
              </a:ext>
            </a:extLst>
          </p:cNvPr>
          <p:cNvSpPr/>
          <p:nvPr/>
        </p:nvSpPr>
        <p:spPr>
          <a:xfrm>
            <a:off x="263352" y="5801061"/>
            <a:ext cx="116652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- (case 3) </a:t>
            </a:r>
            <a:r>
              <a:rPr lang="ja-JP" altLang="en-US" sz="2000"/>
              <a:t>箱の底とネジ自体の距離差と反射率差が小さいなめ、ネジの数・向き・形など識別性が悪い</a:t>
            </a:r>
            <a:endParaRPr lang="en-US" sz="2000" dirty="0"/>
          </a:p>
          <a:p>
            <a:r>
              <a:rPr lang="en-US" sz="2000" dirty="0"/>
              <a:t>- (case 4) </a:t>
            </a:r>
            <a:r>
              <a:rPr lang="ja-JP" altLang="en-US" sz="2000"/>
              <a:t>ネジの外形は識別できる </a:t>
            </a:r>
            <a:r>
              <a:rPr lang="en-US" altLang="ja-JP" sz="2000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→</a:t>
            </a:r>
            <a:r>
              <a:rPr lang="ja-JP" altLang="en-US" sz="2000"/>
              <a:t> </a:t>
            </a:r>
            <a:r>
              <a:rPr lang="ja-JP" altLang="en-US" sz="2000">
                <a:solidFill>
                  <a:srgbClr val="C00000"/>
                </a:solidFill>
              </a:rPr>
              <a:t>照明などで物の反射率を上げる</a:t>
            </a:r>
            <a:r>
              <a:rPr lang="ja-JP" altLang="en-US" sz="2000"/>
              <a:t>と</a:t>
            </a:r>
            <a:r>
              <a:rPr lang="en-US" altLang="ja-JP" sz="2000" dirty="0"/>
              <a:t>Depth Map</a:t>
            </a:r>
            <a:r>
              <a:rPr lang="ja-JP" altLang="en-US" sz="2000"/>
              <a:t>の識別を改善できる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70938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EF6F60-4BAF-EC48-8ABE-AC946C310920}"/>
              </a:ext>
            </a:extLst>
          </p:cNvPr>
          <p:cNvSpPr/>
          <p:nvPr/>
        </p:nvSpPr>
        <p:spPr>
          <a:xfrm>
            <a:off x="263352" y="179929"/>
            <a:ext cx="11665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3600" b="1" dirty="0">
                <a:latin typeface="Arial" panose="020B0604020202020204" pitchFamily="34" charset="0"/>
                <a:cs typeface="Arial" panose="020B0604020202020204" pitchFamily="34" charset="0"/>
              </a:rPr>
              <a:t>Depth Map</a:t>
            </a:r>
            <a:r>
              <a:rPr kumimoji="1" lang="ja-JP" altLang="en-US" sz="3600" b="1">
                <a:latin typeface="Arial" panose="020B0604020202020204" pitchFamily="34" charset="0"/>
                <a:cs typeface="Arial" panose="020B0604020202020204" pitchFamily="34" charset="0"/>
              </a:rPr>
              <a:t>の表示</a:t>
            </a:r>
            <a:r>
              <a:rPr kumimoji="1" lang="en-US" altLang="ja-JP" sz="3600" b="1" dirty="0">
                <a:latin typeface="Arial" panose="020B0604020202020204" pitchFamily="34" charset="0"/>
                <a:cs typeface="Arial" panose="020B0604020202020204" pitchFamily="34" charset="0"/>
              </a:rPr>
              <a:t> (3)</a:t>
            </a:r>
            <a:endParaRPr kumimoji="1" lang="ja-JP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7C9C54-376E-204F-AFBB-A0B8656A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DBEFA67-66B0-4112-9ADF-EC9B4CC0124D}" type="slidenum">
              <a:rPr lang="en-US" smtClean="0"/>
              <a:t>11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3FC26-BF13-F441-96CF-867949A81FF0}"/>
              </a:ext>
            </a:extLst>
          </p:cNvPr>
          <p:cNvSpPr txBox="1"/>
          <p:nvPr/>
        </p:nvSpPr>
        <p:spPr>
          <a:xfrm>
            <a:off x="448500" y="1663402"/>
            <a:ext cx="2269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Case 5</a:t>
            </a:r>
            <a:br>
              <a:rPr lang="en-US" dirty="0"/>
            </a:br>
            <a:r>
              <a:rPr lang="en-US" dirty="0"/>
              <a:t>(close-distance screws</a:t>
            </a:r>
          </a:p>
          <a:p>
            <a:pPr algn="r"/>
            <a:r>
              <a:rPr lang="en-US" dirty="0"/>
              <a:t>w/o light)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17DB10-367B-A54E-9F1F-8376C10EB91D}"/>
              </a:ext>
            </a:extLst>
          </p:cNvPr>
          <p:cNvSpPr txBox="1"/>
          <p:nvPr/>
        </p:nvSpPr>
        <p:spPr>
          <a:xfrm>
            <a:off x="448500" y="4002463"/>
            <a:ext cx="2269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Case 6</a:t>
            </a:r>
            <a:br>
              <a:rPr lang="en-US" dirty="0"/>
            </a:br>
            <a:r>
              <a:rPr lang="en-US" dirty="0"/>
              <a:t>(close-distance screws</a:t>
            </a:r>
          </a:p>
          <a:p>
            <a:pPr algn="r"/>
            <a:r>
              <a:rPr lang="en-US" dirty="0"/>
              <a:t>w/ supporting light)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56EB8A-29EB-1C4D-9268-A68EAED09BA1}"/>
              </a:ext>
            </a:extLst>
          </p:cNvPr>
          <p:cNvSpPr txBox="1"/>
          <p:nvPr/>
        </p:nvSpPr>
        <p:spPr>
          <a:xfrm>
            <a:off x="3522397" y="5413590"/>
            <a:ext cx="117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Image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FCCB9E-A30B-5046-8A82-9C33FF25B51F}"/>
              </a:ext>
            </a:extLst>
          </p:cNvPr>
          <p:cNvSpPr txBox="1"/>
          <p:nvPr/>
        </p:nvSpPr>
        <p:spPr>
          <a:xfrm>
            <a:off x="6507391" y="5413590"/>
            <a:ext cx="129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Image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8BB953-BF5E-E44F-A738-6AE94EE37714}"/>
              </a:ext>
            </a:extLst>
          </p:cNvPr>
          <p:cNvSpPr txBox="1"/>
          <p:nvPr/>
        </p:nvSpPr>
        <p:spPr>
          <a:xfrm>
            <a:off x="9108456" y="5413590"/>
            <a:ext cx="124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 Map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6BA0EA-3092-5C4A-8512-1003D506DC83}"/>
              </a:ext>
            </a:extLst>
          </p:cNvPr>
          <p:cNvSpPr/>
          <p:nvPr/>
        </p:nvSpPr>
        <p:spPr>
          <a:xfrm>
            <a:off x="263352" y="5801061"/>
            <a:ext cx="116652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- (case 5) </a:t>
            </a:r>
            <a:r>
              <a:rPr lang="ja-JP" altLang="en-US" sz="2000"/>
              <a:t>カメラと対象の距離を小さくしても識別率は向上できない</a:t>
            </a:r>
            <a:endParaRPr lang="en-US" sz="2000" dirty="0"/>
          </a:p>
          <a:p>
            <a:r>
              <a:rPr lang="en-US" sz="2000" dirty="0"/>
              <a:t>- (case 6) </a:t>
            </a:r>
            <a:r>
              <a:rPr lang="ja-JP" altLang="en-US" sz="2000"/>
              <a:t>同様</a:t>
            </a:r>
            <a:endParaRPr lang="en-US" altLang="ja-JP" sz="2000" dirty="0"/>
          </a:p>
          <a:p>
            <a:r>
              <a:rPr lang="en-US" altLang="ja-JP" sz="2000" dirty="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→</a:t>
            </a:r>
            <a:r>
              <a:rPr lang="ja-JP" altLang="en-US" sz="2000">
                <a:latin typeface="Arial" panose="020B0604020202020204" pitchFamily="34" charset="0"/>
                <a:ea typeface="MS Gothic" panose="020B0609070205080204" pitchFamily="49" charset="-128"/>
                <a:cs typeface="Arial" panose="020B0604020202020204" pitchFamily="34" charset="0"/>
              </a:rPr>
              <a:t> </a:t>
            </a:r>
            <a:r>
              <a:rPr lang="ja-JP" altLang="en-US" sz="2000"/>
              <a:t>識別率には、</a:t>
            </a:r>
            <a:r>
              <a:rPr lang="ja-JP" altLang="en-US" sz="2000">
                <a:solidFill>
                  <a:srgbClr val="C00000"/>
                </a:solidFill>
              </a:rPr>
              <a:t>対象自体の距離差</a:t>
            </a:r>
            <a:r>
              <a:rPr lang="en-US" altLang="ja-JP" sz="2000" dirty="0">
                <a:solidFill>
                  <a:srgbClr val="C00000"/>
                </a:solidFill>
              </a:rPr>
              <a:t>(</a:t>
            </a:r>
            <a:r>
              <a:rPr lang="ja-JP" altLang="en-US" sz="2000">
                <a:solidFill>
                  <a:srgbClr val="C00000"/>
                </a:solidFill>
              </a:rPr>
              <a:t>ネジと箱の底など</a:t>
            </a:r>
            <a:r>
              <a:rPr lang="en-US" altLang="ja-JP" sz="2000" dirty="0">
                <a:solidFill>
                  <a:srgbClr val="C00000"/>
                </a:solidFill>
              </a:rPr>
              <a:t>)</a:t>
            </a:r>
            <a:r>
              <a:rPr lang="ja-JP" altLang="en-US" sz="2000">
                <a:solidFill>
                  <a:srgbClr val="C00000"/>
                </a:solidFill>
              </a:rPr>
              <a:t>の影響が大きい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ACD08C-6C98-8947-8F57-67CFAE19A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153" y="920131"/>
            <a:ext cx="2843829" cy="2132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680CFC-A12A-A14E-AD2E-11CD15AD6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634" y="920131"/>
            <a:ext cx="2843829" cy="21328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ADBB3-BED5-7A4F-BF02-F7F97A5D71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41"/>
          <a:stretch/>
        </p:blipFill>
        <p:spPr>
          <a:xfrm>
            <a:off x="8722375" y="919087"/>
            <a:ext cx="2012264" cy="2132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ADBC1E-B0A9-F849-89D6-58B1BDC333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152" y="3257369"/>
            <a:ext cx="2843829" cy="21328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35082F-49DC-7948-90C0-610B1AF4B5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3633" y="3257369"/>
            <a:ext cx="2843829" cy="21328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1DCDE4E-D9C7-FB42-B7C0-7CF803B76D7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241"/>
          <a:stretch/>
        </p:blipFill>
        <p:spPr>
          <a:xfrm>
            <a:off x="8722375" y="3256325"/>
            <a:ext cx="2012264" cy="213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51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7C9C54-376E-204F-AFBB-A0B8656A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DBEFA67-66B0-4112-9ADF-EC9B4CC0124D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304E7D-9FE7-804A-BB26-AE7F81F4FFC2}"/>
              </a:ext>
            </a:extLst>
          </p:cNvPr>
          <p:cNvSpPr/>
          <p:nvPr/>
        </p:nvSpPr>
        <p:spPr>
          <a:xfrm>
            <a:off x="263352" y="179929"/>
            <a:ext cx="11665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600" b="1">
                <a:latin typeface="Arial" panose="020B0604020202020204" pitchFamily="34" charset="0"/>
                <a:cs typeface="Arial" panose="020B0604020202020204" pitchFamily="34" charset="0"/>
              </a:rPr>
              <a:t>結果メモ</a:t>
            </a:r>
            <a:endParaRPr kumimoji="1" lang="ja-JP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347E67-A6A0-4544-8E9E-B1E9CF7A1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854749"/>
              </p:ext>
            </p:extLst>
          </p:nvPr>
        </p:nvGraphicFramePr>
        <p:xfrm>
          <a:off x="261136" y="1199094"/>
          <a:ext cx="11669728" cy="450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673">
                  <a:extLst>
                    <a:ext uri="{9D8B030D-6E8A-4147-A177-3AD203B41FA5}">
                      <a16:colId xmlns:a16="http://schemas.microsoft.com/office/drawing/2014/main" val="2136815912"/>
                    </a:ext>
                  </a:extLst>
                </a:gridCol>
                <a:gridCol w="3136605">
                  <a:extLst>
                    <a:ext uri="{9D8B030D-6E8A-4147-A177-3AD203B41FA5}">
                      <a16:colId xmlns:a16="http://schemas.microsoft.com/office/drawing/2014/main" val="243469172"/>
                    </a:ext>
                  </a:extLst>
                </a:gridCol>
                <a:gridCol w="2828260">
                  <a:extLst>
                    <a:ext uri="{9D8B030D-6E8A-4147-A177-3AD203B41FA5}">
                      <a16:colId xmlns:a16="http://schemas.microsoft.com/office/drawing/2014/main" val="1450247816"/>
                    </a:ext>
                  </a:extLst>
                </a:gridCol>
                <a:gridCol w="2893190">
                  <a:extLst>
                    <a:ext uri="{9D8B030D-6E8A-4147-A177-3AD203B41FA5}">
                      <a16:colId xmlns:a16="http://schemas.microsoft.com/office/drawing/2014/main" val="37174023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要素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改善できるケース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特徴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/>
                        <a:t>備考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185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ja-JP" altLang="en-US"/>
                        <a:t>証明の有無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あり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暗い・明るすぎる場合は識別性が低下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乱反射する物が識別しやすい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910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ja-JP" altLang="en-US"/>
                        <a:t>カメラと対象との距離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近すぎると識別性が低下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58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ja-JP" altLang="en-US"/>
                        <a:t>対象自体の距離差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バリエーションが大きい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237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Calibration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多様な角度で撮影した</a:t>
                      </a:r>
                      <a:r>
                        <a:rPr lang="en-US" altLang="ja-JP" dirty="0"/>
                        <a:t>chessboard</a:t>
                      </a:r>
                      <a:r>
                        <a:rPr lang="ja-JP" altLang="en-US"/>
                        <a:t>イメージを使う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691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Depth Map</a:t>
                      </a:r>
                      <a:r>
                        <a:rPr lang="ja-JP" altLang="en-US"/>
                        <a:t>の設定値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ja-JP" altLang="en-US">
                          <a:solidFill>
                            <a:srgbClr val="C00000"/>
                          </a:solidFill>
                        </a:rPr>
                        <a:t>未確認</a:t>
                      </a:r>
                      <a:r>
                        <a:rPr lang="en-US" altLang="ja-JP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ja-JP" altLang="en-US">
                          <a:solidFill>
                            <a:srgbClr val="C00000"/>
                          </a:solidFill>
                        </a:rPr>
                        <a:t>未確認</a:t>
                      </a:r>
                      <a:r>
                        <a:rPr lang="en-US" altLang="ja-JP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dirty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ja-JP" altLang="en-US">
                          <a:solidFill>
                            <a:srgbClr val="C00000"/>
                          </a:solidFill>
                        </a:rPr>
                        <a:t>未確認</a:t>
                      </a:r>
                      <a:r>
                        <a:rPr lang="en-US" altLang="ja-JP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812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Dual-Lens Camera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性能の良いカメラ</a:t>
                      </a:r>
                      <a:r>
                        <a:rPr lang="en-US" altLang="ja-JP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*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ELP Stereo Camera</a:t>
                      </a:r>
                      <a:r>
                        <a:rPr lang="ja-JP" altLang="en-US"/>
                        <a:t>は各々のレンズでとれた画像に歪みが著しい傾向がある。例示の画像</a:t>
                      </a:r>
                      <a:r>
                        <a:rPr lang="en-US" altLang="ja-JP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**</a:t>
                      </a:r>
                      <a:r>
                        <a:rPr lang="ja-JP" altLang="en-US"/>
                        <a:t>も花瓶の葉っぱが識別できるグラのレベルである。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255554"/>
                  </a:ext>
                </a:extLst>
              </a:tr>
            </a:tbl>
          </a:graphicData>
        </a:graphic>
      </p:graphicFrame>
      <p:cxnSp>
        <p:nvCxnSpPr>
          <p:cNvPr id="13" name="직선 연결선 11">
            <a:extLst>
              <a:ext uri="{FF2B5EF4-FFF2-40B4-BE49-F238E27FC236}">
                <a16:creationId xmlns:a16="http://schemas.microsoft.com/office/drawing/2014/main" id="{E924D9D4-E731-A748-B321-F68A1F896623}"/>
              </a:ext>
            </a:extLst>
          </p:cNvPr>
          <p:cNvCxnSpPr>
            <a:cxnSpLocks/>
          </p:cNvCxnSpPr>
          <p:nvPr/>
        </p:nvCxnSpPr>
        <p:spPr>
          <a:xfrm>
            <a:off x="261136" y="6237312"/>
            <a:ext cx="1166751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4">
            <a:extLst>
              <a:ext uri="{FF2B5EF4-FFF2-40B4-BE49-F238E27FC236}">
                <a16:creationId xmlns:a16="http://schemas.microsoft.com/office/drawing/2014/main" id="{44F9D3DD-6062-3243-BFA7-7F56D80B6D4F}"/>
              </a:ext>
            </a:extLst>
          </p:cNvPr>
          <p:cNvSpPr/>
          <p:nvPr/>
        </p:nvSpPr>
        <p:spPr>
          <a:xfrm>
            <a:off x="261137" y="6247148"/>
            <a:ext cx="7839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* </a:t>
            </a:r>
            <a:r>
              <a:rPr lang="en-US" sz="1200" dirty="0">
                <a:hlinkClick r:id="rId3"/>
              </a:rPr>
              <a:t>https://rdmilligan.wordpress.com/2016/05/23/disparity-of-stereo-images-with-python-and-opencv/</a:t>
            </a:r>
            <a:endParaRPr lang="en-US" sz="1200" dirty="0"/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** </a:t>
            </a:r>
            <a:r>
              <a:rPr lang="en-US" sz="1200" dirty="0">
                <a:hlinkClick r:id="rId4"/>
              </a:rPr>
              <a:t>https://albertarmea.com/post/opencv-stereo-camera/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42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EF6F60-4BAF-EC48-8ABE-AC946C310920}"/>
              </a:ext>
            </a:extLst>
          </p:cNvPr>
          <p:cNvSpPr/>
          <p:nvPr/>
        </p:nvSpPr>
        <p:spPr>
          <a:xfrm>
            <a:off x="263352" y="179929"/>
            <a:ext cx="11665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3600" b="1" dirty="0">
                <a:latin typeface="Arial" panose="020B0604020202020204" pitchFamily="34" charset="0"/>
                <a:cs typeface="Arial" panose="020B0604020202020204" pitchFamily="34" charset="0"/>
              </a:rPr>
              <a:t>Error Cases</a:t>
            </a:r>
            <a:endParaRPr kumimoji="1" lang="ja-JP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7C9C54-376E-204F-AFBB-A0B8656A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DBEFA67-66B0-4112-9ADF-EC9B4CC0124D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DB2CDE-9D27-1844-8683-B7D30BA1CFF7}"/>
              </a:ext>
            </a:extLst>
          </p:cNvPr>
          <p:cNvSpPr/>
          <p:nvPr/>
        </p:nvSpPr>
        <p:spPr>
          <a:xfrm>
            <a:off x="263352" y="4631464"/>
            <a:ext cx="116652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- </a:t>
            </a:r>
            <a:r>
              <a:rPr lang="ja-JP" altLang="en-US" sz="2400"/>
              <a:t>深度の識別率が悪く、元の画像との相関性の少ない</a:t>
            </a:r>
            <a:r>
              <a:rPr lang="en-US" altLang="ja-JP" sz="2400" dirty="0"/>
              <a:t>Depth Map</a:t>
            </a:r>
            <a:r>
              <a:rPr lang="ja-JP" altLang="en-US" sz="2400"/>
              <a:t>が現れる</a:t>
            </a:r>
            <a:endParaRPr lang="en-US" altLang="ja-JP" sz="2400" dirty="0"/>
          </a:p>
          <a:p>
            <a:r>
              <a:rPr lang="en-US" sz="2400" dirty="0"/>
              <a:t>- 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歪曲収差補正ので生成された低質な</a:t>
            </a:r>
            <a:r>
              <a:rPr kumimoji="1" lang="en-US" altLang="ja-JP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calibrate.npz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が</a:t>
            </a:r>
            <a:r>
              <a:rPr lang="ja-JP" altLang="en-US" sz="2400"/>
              <a:t>原因として挙げられる</a:t>
            </a:r>
            <a:endParaRPr lang="en-US" sz="2400" dirty="0"/>
          </a:p>
          <a:p>
            <a:r>
              <a:rPr lang="en-US" sz="2400" dirty="0"/>
              <a:t>- Calibrate</a:t>
            </a:r>
            <a:r>
              <a:rPr lang="ja-JP" altLang="en-US" sz="2400"/>
              <a:t>の段階で、用いる</a:t>
            </a:r>
            <a:r>
              <a:rPr lang="en-US" altLang="ja-JP" sz="2400" dirty="0"/>
              <a:t>chessboard</a:t>
            </a:r>
            <a:r>
              <a:rPr lang="ja-JP" altLang="en-US" sz="2400"/>
              <a:t>のサイズ設定が違う場合、画像データの数が十分ではない場合などに生じる。</a:t>
            </a:r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84F47B0-D9D8-3542-B735-68BF64B56F8D}"/>
              </a:ext>
            </a:extLst>
          </p:cNvPr>
          <p:cNvGrpSpPr/>
          <p:nvPr/>
        </p:nvGrpSpPr>
        <p:grpSpPr>
          <a:xfrm>
            <a:off x="1179636" y="1341169"/>
            <a:ext cx="9832728" cy="2950107"/>
            <a:chOff x="643456" y="1309271"/>
            <a:chExt cx="9832728" cy="295010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02795D7-C479-A14C-ADEC-55294604A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456" y="1309271"/>
              <a:ext cx="3441033" cy="25807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D17FAF-2B02-F94B-90ED-79036A0C9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5484" y="1309272"/>
              <a:ext cx="3441033" cy="25807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7FD4CFB-4B60-FE4D-9948-E709B413F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164"/>
            <a:stretch/>
          </p:blipFill>
          <p:spPr>
            <a:xfrm>
              <a:off x="8107512" y="1309271"/>
              <a:ext cx="2368672" cy="258077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9495FE-6C96-4D4D-A4AF-D78E740F1F12}"/>
                </a:ext>
              </a:extLst>
            </p:cNvPr>
            <p:cNvSpPr txBox="1"/>
            <p:nvPr/>
          </p:nvSpPr>
          <p:spPr>
            <a:xfrm>
              <a:off x="1778300" y="3890046"/>
              <a:ext cx="1171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Left Image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B46D10-AB8E-CD4C-AB32-008977926E48}"/>
                </a:ext>
              </a:extLst>
            </p:cNvPr>
            <p:cNvSpPr txBox="1"/>
            <p:nvPr/>
          </p:nvSpPr>
          <p:spPr>
            <a:xfrm>
              <a:off x="5447844" y="3890046"/>
              <a:ext cx="1296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Right Image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927C76-A8C3-2441-AA2F-175C598E1841}"/>
                </a:ext>
              </a:extLst>
            </p:cNvPr>
            <p:cNvSpPr txBox="1"/>
            <p:nvPr/>
          </p:nvSpPr>
          <p:spPr>
            <a:xfrm>
              <a:off x="8596657" y="3890046"/>
              <a:ext cx="139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Depth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0424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DF256C-9EC2-3141-9D02-2FCCD74DD34A}"/>
              </a:ext>
            </a:extLst>
          </p:cNvPr>
          <p:cNvSpPr/>
          <p:nvPr/>
        </p:nvSpPr>
        <p:spPr>
          <a:xfrm>
            <a:off x="695400" y="1560163"/>
            <a:ext cx="1083426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ja-JP" altLang="en-US" sz="3600">
                <a:latin typeface="Calibri" panose="020F0502020204030204" pitchFamily="34" charset="0"/>
                <a:cs typeface="Calibri" panose="020F0502020204030204" pitchFamily="34" charset="0"/>
              </a:rPr>
              <a:t>環境構築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kumimoji="1" lang="en-US" altLang="ja-JP" sz="3600" dirty="0">
                <a:latin typeface="Calibri" panose="020F0502020204030204" pitchFamily="34" charset="0"/>
                <a:cs typeface="Calibri" panose="020F0502020204030204" pitchFamily="34" charset="0"/>
              </a:rPr>
              <a:t>Chessboard</a:t>
            </a:r>
            <a:r>
              <a:rPr kumimoji="1" lang="ja-JP" altLang="en-US" sz="3600">
                <a:latin typeface="Calibri" panose="020F0502020204030204" pitchFamily="34" charset="0"/>
                <a:cs typeface="Calibri" panose="020F0502020204030204" pitchFamily="34" charset="0"/>
              </a:rPr>
              <a:t>イメージ撮影</a:t>
            </a:r>
            <a:endParaRPr kumimoji="1" lang="en-US" altLang="ja-JP" sz="36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kumimoji="1" lang="en-US" altLang="ja-JP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kumimoji="1" lang="en-US" altLang="ja-JP" sz="3600" dirty="0">
                <a:latin typeface="Calibri" panose="020F0502020204030204" pitchFamily="34" charset="0"/>
                <a:cs typeface="Calibri" panose="020F0502020204030204" pitchFamily="34" charset="0"/>
              </a:rPr>
              <a:t>Calibration</a:t>
            </a:r>
            <a:r>
              <a:rPr kumimoji="1" lang="ja-JP" altLang="en-US" sz="3600">
                <a:latin typeface="Calibri" panose="020F0502020204030204" pitchFamily="34" charset="0"/>
                <a:cs typeface="Calibri" panose="020F0502020204030204" pitchFamily="34" charset="0"/>
              </a:rPr>
              <a:t>の画像処理による歪曲収差補正</a:t>
            </a:r>
            <a:endParaRPr kumimoji="1" lang="en-US" altLang="ja-JP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kumimoji="1" lang="en-US" altLang="ja-JP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- Depth Map </a:t>
            </a:r>
            <a:r>
              <a:rPr lang="ja-JP" altLang="en-US" sz="3600">
                <a:latin typeface="Calibri" panose="020F0502020204030204" pitchFamily="34" charset="0"/>
                <a:cs typeface="Calibri" panose="020F0502020204030204" pitchFamily="34" charset="0"/>
              </a:rPr>
              <a:t>表示</a:t>
            </a:r>
            <a:endParaRPr kumimoji="1" lang="en-US" altLang="ja-JP" sz="26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7C9C54-376E-204F-AFBB-A0B8656A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DBEFA67-66B0-4112-9ADF-EC9B4CC0124D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304E7D-9FE7-804A-BB26-AE7F81F4FFC2}"/>
              </a:ext>
            </a:extLst>
          </p:cNvPr>
          <p:cNvSpPr/>
          <p:nvPr/>
        </p:nvSpPr>
        <p:spPr>
          <a:xfrm>
            <a:off x="263352" y="179929"/>
            <a:ext cx="11665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3600" b="1" dirty="0">
                <a:latin typeface="Arial" panose="020B0604020202020204" pitchFamily="34" charset="0"/>
                <a:cs typeface="Arial" panose="020B0604020202020204" pitchFamily="34" charset="0"/>
              </a:rPr>
              <a:t>Depth Image Processing</a:t>
            </a:r>
            <a:r>
              <a:rPr kumimoji="1" lang="ja-JP" altLang="en-US" sz="3600" b="1">
                <a:latin typeface="Arial" panose="020B0604020202020204" pitchFamily="34" charset="0"/>
                <a:cs typeface="Arial" panose="020B0604020202020204" pitchFamily="34" charset="0"/>
              </a:rPr>
              <a:t>実装の流れ</a:t>
            </a:r>
            <a:endParaRPr kumimoji="1" lang="ja-JP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841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7C9C54-376E-204F-AFBB-A0B8656A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DBEFA67-66B0-4112-9ADF-EC9B4CC0124D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304E7D-9FE7-804A-BB26-AE7F81F4FFC2}"/>
              </a:ext>
            </a:extLst>
          </p:cNvPr>
          <p:cNvSpPr/>
          <p:nvPr/>
        </p:nvSpPr>
        <p:spPr>
          <a:xfrm>
            <a:off x="263352" y="179929"/>
            <a:ext cx="11665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600" b="1">
                <a:latin typeface="Arial" panose="020B0604020202020204" pitchFamily="34" charset="0"/>
                <a:cs typeface="Arial" panose="020B0604020202020204" pitchFamily="34" charset="0"/>
              </a:rPr>
              <a:t>環境構築</a:t>
            </a:r>
            <a:endParaRPr kumimoji="1" lang="ja-JP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A9331-5583-5D4A-B038-46739641B3D8}"/>
              </a:ext>
            </a:extLst>
          </p:cNvPr>
          <p:cNvSpPr/>
          <p:nvPr/>
        </p:nvSpPr>
        <p:spPr>
          <a:xfrm>
            <a:off x="263352" y="990110"/>
            <a:ext cx="1166529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Requirements (</a:t>
            </a:r>
            <a:r>
              <a:rPr lang="ja-JP" altLang="en-US" sz="2400" b="1"/>
              <a:t>ハードウェア</a:t>
            </a:r>
            <a:r>
              <a:rPr lang="en-US" sz="2400" b="1" dirty="0"/>
              <a:t>)</a:t>
            </a:r>
            <a:b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- ELP Stereo Camera</a:t>
            </a:r>
            <a:r>
              <a:rPr kumimoji="1" lang="en-US" altLang="ja-JP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などの</a:t>
            </a:r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Dual Lens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カメラ</a:t>
            </a:r>
            <a:b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kumimoji="1" lang="en-US" altLang="ja-JP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ja-JP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ja-JP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Requirements (</a:t>
            </a:r>
            <a:r>
              <a:rPr kumimoji="1" lang="ja-JP" altLang="en-US" sz="2400" b="1">
                <a:latin typeface="Calibri" panose="020F0502020204030204" pitchFamily="34" charset="0"/>
                <a:cs typeface="Calibri" panose="020F0502020204030204" pitchFamily="34" charset="0"/>
              </a:rPr>
              <a:t>その他</a:t>
            </a:r>
            <a:r>
              <a:rPr kumimoji="1" lang="en-US" altLang="ja-JP" sz="24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- Python3, OpenCV, OpenCV-Python 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など</a:t>
            </a:r>
            <a:r>
              <a:rPr kumimoji="1" lang="en-US" altLang="ja-JP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</a:t>
            </a:r>
          </a:p>
          <a:p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参考資料</a:t>
            </a:r>
            <a:r>
              <a:rPr kumimoji="1" lang="en-US" altLang="ja-JP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***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のキャプチャーコードを含んだ３つのスクリプト実装</a:t>
            </a:r>
          </a:p>
        </p:txBody>
      </p:sp>
      <p:cxnSp>
        <p:nvCxnSpPr>
          <p:cNvPr id="10" name="직선 연결선 11">
            <a:extLst>
              <a:ext uri="{FF2B5EF4-FFF2-40B4-BE49-F238E27FC236}">
                <a16:creationId xmlns:a16="http://schemas.microsoft.com/office/drawing/2014/main" id="{40AC90D4-38D5-9246-947D-7886FD6925EA}"/>
              </a:ext>
            </a:extLst>
          </p:cNvPr>
          <p:cNvCxnSpPr>
            <a:cxnSpLocks/>
          </p:cNvCxnSpPr>
          <p:nvPr/>
        </p:nvCxnSpPr>
        <p:spPr>
          <a:xfrm>
            <a:off x="261136" y="6237312"/>
            <a:ext cx="1166751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4">
            <a:extLst>
              <a:ext uri="{FF2B5EF4-FFF2-40B4-BE49-F238E27FC236}">
                <a16:creationId xmlns:a16="http://schemas.microsoft.com/office/drawing/2014/main" id="{B5819995-D139-8846-A06F-C246E35909AD}"/>
              </a:ext>
            </a:extLst>
          </p:cNvPr>
          <p:cNvSpPr/>
          <p:nvPr/>
        </p:nvSpPr>
        <p:spPr>
          <a:xfrm>
            <a:off x="261137" y="6215249"/>
            <a:ext cx="7839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* </a:t>
            </a:r>
            <a:r>
              <a:rPr lang="en-US" sz="1200" dirty="0">
                <a:hlinkClick r:id="rId3"/>
              </a:rPr>
              <a:t>http://www.webcamerausb.com/dual-lens-stereo-usb-camera-c-46/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** </a:t>
            </a:r>
            <a:r>
              <a:rPr lang="en-US" sz="1200" dirty="0">
                <a:hlinkClick r:id="rId4"/>
              </a:rPr>
              <a:t>https://albertarmea.com/post/opencv-stereo-camera/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cs typeface="Times New Roman" charset="0"/>
              </a:rPr>
              <a:t>*** </a:t>
            </a:r>
            <a:r>
              <a:rPr lang="en-US" sz="1200" dirty="0">
                <a:hlinkClick r:id="rId5"/>
              </a:rPr>
              <a:t>https://gist.github.com/aarmea/629e59ac7b640a60340145809b1c9013#file-1-capture-py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9A0D8F7-F1BC-A54A-95AD-882B66B9B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775734"/>
              </p:ext>
            </p:extLst>
          </p:nvPr>
        </p:nvGraphicFramePr>
        <p:xfrm>
          <a:off x="261136" y="4175546"/>
          <a:ext cx="1166751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3756">
                  <a:extLst>
                    <a:ext uri="{9D8B030D-6E8A-4147-A177-3AD203B41FA5}">
                      <a16:colId xmlns:a16="http://schemas.microsoft.com/office/drawing/2014/main" val="4225991238"/>
                    </a:ext>
                  </a:extLst>
                </a:gridCol>
                <a:gridCol w="5833756">
                  <a:extLst>
                    <a:ext uri="{9D8B030D-6E8A-4147-A177-3AD203B41FA5}">
                      <a16:colId xmlns:a16="http://schemas.microsoft.com/office/drawing/2014/main" val="36454835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ja-JP" altLang="en-US"/>
                        <a:t>スクリプト名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説明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392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1-capture.py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/>
                        <a:t>デゥアルレンズカメラで撮影およびイメージの保存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24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2-calibrate.py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Chessboard</a:t>
                      </a:r>
                      <a:r>
                        <a:rPr lang="ja-JP" altLang="en-US"/>
                        <a:t>イメージを基に歪曲収差補正処理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634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3-stereo_depth.py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Depth Map </a:t>
                      </a:r>
                      <a:r>
                        <a:rPr lang="ja-JP" altLang="en-US"/>
                        <a:t>表示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231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8113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7C9C54-376E-204F-AFBB-A0B8656A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DBEFA67-66B0-4112-9ADF-EC9B4CC0124D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304E7D-9FE7-804A-BB26-AE7F81F4FFC2}"/>
              </a:ext>
            </a:extLst>
          </p:cNvPr>
          <p:cNvSpPr/>
          <p:nvPr/>
        </p:nvSpPr>
        <p:spPr>
          <a:xfrm>
            <a:off x="263352" y="179929"/>
            <a:ext cx="11665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600" b="1">
                <a:latin typeface="Arial" panose="020B0604020202020204" pitchFamily="34" charset="0"/>
                <a:cs typeface="Arial" panose="020B0604020202020204" pitchFamily="34" charset="0"/>
              </a:rPr>
              <a:t>キャプチャーコードより</a:t>
            </a:r>
            <a:r>
              <a:rPr kumimoji="1" lang="en-US" altLang="ja-JP" sz="3600" b="1" dirty="0">
                <a:latin typeface="Arial" panose="020B0604020202020204" pitchFamily="34" charset="0"/>
                <a:cs typeface="Arial" panose="020B0604020202020204" pitchFamily="34" charset="0"/>
              </a:rPr>
              <a:t>chessboard</a:t>
            </a:r>
            <a:r>
              <a:rPr kumimoji="1" lang="ja-JP" altLang="en-US" sz="3600" b="1">
                <a:latin typeface="Arial" panose="020B0604020202020204" pitchFamily="34" charset="0"/>
                <a:cs typeface="Arial" panose="020B0604020202020204" pitchFamily="34" charset="0"/>
              </a:rPr>
              <a:t>イメージ撮影</a:t>
            </a:r>
            <a:r>
              <a:rPr kumimoji="1" lang="en-US" altLang="ja-JP" sz="3600" b="1" dirty="0">
                <a:latin typeface="Arial" panose="020B0604020202020204" pitchFamily="34" charset="0"/>
                <a:cs typeface="Arial" panose="020B0604020202020204" pitchFamily="34" charset="0"/>
              </a:rPr>
              <a:t> (1)</a:t>
            </a:r>
            <a:endParaRPr kumimoji="1" lang="ja-JP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8D0875-FFA3-6842-A16E-E35C5D7BA4D2}"/>
              </a:ext>
            </a:extLst>
          </p:cNvPr>
          <p:cNvSpPr/>
          <p:nvPr/>
        </p:nvSpPr>
        <p:spPr>
          <a:xfrm>
            <a:off x="263352" y="1287825"/>
            <a:ext cx="1166529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コードのパスに撮影イメージ保存用のディレクトリを作成</a:t>
            </a:r>
            <a:endParaRPr kumimoji="1" lang="en-US" altLang="ja-JP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./capture</a:t>
            </a:r>
          </a:p>
          <a:p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./capture/left</a:t>
            </a:r>
          </a:p>
          <a:p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./capture/right</a:t>
            </a:r>
          </a:p>
          <a:p>
            <a:endParaRPr kumimoji="1" lang="en-US" altLang="ja-JP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- [python 1-capture.py]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よりキャプチャーコードを実行</a:t>
            </a:r>
            <a:b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kumimoji="1" lang="en-US" altLang="ja-JP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用意した</a:t>
            </a:r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chessboard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を撮影・イメージを保存する</a:t>
            </a:r>
            <a:b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kumimoji="1" lang="en-US" altLang="ja-JP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- Tips </a:t>
            </a:r>
          </a:p>
          <a:p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保存したイメージを次の歪曲収差補正に使う。補正には適切な画像の十分なデータ数が要求される。精度のため、</a:t>
            </a:r>
            <a:r>
              <a:rPr kumimoji="1" lang="en-US" altLang="ja-JP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64</a:t>
            </a:r>
            <a:r>
              <a:rPr kumimoji="1" lang="ja-JP" altLang="en-US" sz="24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枚以上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撮るのが望ましい。</a:t>
            </a:r>
            <a:endParaRPr kumimoji="1" lang="en-US" altLang="ja-JP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より正確な補正のためには、</a:t>
            </a:r>
            <a:r>
              <a:rPr kumimoji="1" lang="ja-JP" altLang="en-US" sz="24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近く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で</a:t>
            </a:r>
            <a:r>
              <a:rPr kumimoji="1" lang="ja-JP" altLang="en-US" sz="24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多様な角度から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撮影して</a:t>
            </a:r>
            <a:r>
              <a:rPr kumimoji="1" lang="ja-JP" altLang="en-US" sz="240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歪曲が著しく現れる画像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が望ましい。</a:t>
            </a:r>
            <a:endParaRPr kumimoji="1" lang="en-US" altLang="ja-JP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199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7C9C54-376E-204F-AFBB-A0B8656A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DBEFA67-66B0-4112-9ADF-EC9B4CC0124D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304E7D-9FE7-804A-BB26-AE7F81F4FFC2}"/>
              </a:ext>
            </a:extLst>
          </p:cNvPr>
          <p:cNvSpPr/>
          <p:nvPr/>
        </p:nvSpPr>
        <p:spPr>
          <a:xfrm>
            <a:off x="263352" y="179929"/>
            <a:ext cx="11665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600" b="1">
                <a:latin typeface="Arial" panose="020B0604020202020204" pitchFamily="34" charset="0"/>
                <a:cs typeface="Arial" panose="020B0604020202020204" pitchFamily="34" charset="0"/>
              </a:rPr>
              <a:t>キャプチャーコードより</a:t>
            </a:r>
            <a:r>
              <a:rPr kumimoji="1" lang="en-US" altLang="ja-JP" sz="3600" b="1" dirty="0">
                <a:latin typeface="Arial" panose="020B0604020202020204" pitchFamily="34" charset="0"/>
                <a:cs typeface="Arial" panose="020B0604020202020204" pitchFamily="34" charset="0"/>
              </a:rPr>
              <a:t>chessboard</a:t>
            </a:r>
            <a:r>
              <a:rPr kumimoji="1" lang="ja-JP" altLang="en-US" sz="3600" b="1">
                <a:latin typeface="Arial" panose="020B0604020202020204" pitchFamily="34" charset="0"/>
                <a:cs typeface="Arial" panose="020B0604020202020204" pitchFamily="34" charset="0"/>
              </a:rPr>
              <a:t>イメージ撮影</a:t>
            </a:r>
            <a:r>
              <a:rPr kumimoji="1" lang="en-US" altLang="ja-JP" sz="3600" b="1" dirty="0"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  <a:endParaRPr kumimoji="1" lang="ja-JP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A86BBE-FA4B-D54C-963A-6497151D810E}"/>
              </a:ext>
            </a:extLst>
          </p:cNvPr>
          <p:cNvGrpSpPr/>
          <p:nvPr/>
        </p:nvGrpSpPr>
        <p:grpSpPr>
          <a:xfrm>
            <a:off x="144631" y="2169752"/>
            <a:ext cx="11902737" cy="2518495"/>
            <a:chOff x="147471" y="2295270"/>
            <a:chExt cx="11902737" cy="251849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E83295B-F9C5-C54E-9C5B-78FB4C58E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471" y="2295270"/>
              <a:ext cx="2843829" cy="213287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DF6957-7E0D-724E-935C-CCC1AE216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6474" y="2295270"/>
              <a:ext cx="2843829" cy="213287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3CDA56-23BD-204A-901F-0FF0927437AE}"/>
                </a:ext>
              </a:extLst>
            </p:cNvPr>
            <p:cNvSpPr txBox="1"/>
            <p:nvPr/>
          </p:nvSpPr>
          <p:spPr>
            <a:xfrm>
              <a:off x="357105" y="4439436"/>
              <a:ext cx="2428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Left Image from bottom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D8E718-BDFF-CA4C-8EE0-C85E745B1C7D}"/>
                </a:ext>
              </a:extLst>
            </p:cNvPr>
            <p:cNvSpPr txBox="1"/>
            <p:nvPr/>
          </p:nvSpPr>
          <p:spPr>
            <a:xfrm>
              <a:off x="3275210" y="4439436"/>
              <a:ext cx="2606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Right Image from bottom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CFC9FB-1FDE-2441-A329-3FDE20F77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7376" y="2295270"/>
              <a:ext cx="2843829" cy="213287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B146F66-2C55-1249-8575-7CFF8A696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06379" y="2297748"/>
              <a:ext cx="2843829" cy="213287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24B329-F2DB-5345-8086-2FFA91558542}"/>
                </a:ext>
              </a:extLst>
            </p:cNvPr>
            <p:cNvSpPr txBox="1"/>
            <p:nvPr/>
          </p:nvSpPr>
          <p:spPr>
            <a:xfrm>
              <a:off x="6532833" y="4444433"/>
              <a:ext cx="2168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Left Image from right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C93E19-7C78-E349-BE99-C207C33982FB}"/>
                </a:ext>
              </a:extLst>
            </p:cNvPr>
            <p:cNvSpPr txBox="1"/>
            <p:nvPr/>
          </p:nvSpPr>
          <p:spPr>
            <a:xfrm>
              <a:off x="9477388" y="4444433"/>
              <a:ext cx="2293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Right Image from right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0269FAA-E4A0-3644-99FC-482F8BE4E4B0}"/>
              </a:ext>
            </a:extLst>
          </p:cNvPr>
          <p:cNvSpPr/>
          <p:nvPr/>
        </p:nvSpPr>
        <p:spPr>
          <a:xfrm>
            <a:off x="263352" y="5397023"/>
            <a:ext cx="11665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- </a:t>
            </a:r>
            <a:r>
              <a:rPr lang="ja-JP" altLang="en-US" sz="2400"/>
              <a:t>歪曲が現れるように、また、多様な角度から撮影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3335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7C9C54-376E-204F-AFBB-A0B8656A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DBEFA67-66B0-4112-9ADF-EC9B4CC0124D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304E7D-9FE7-804A-BB26-AE7F81F4FFC2}"/>
              </a:ext>
            </a:extLst>
          </p:cNvPr>
          <p:cNvSpPr/>
          <p:nvPr/>
        </p:nvSpPr>
        <p:spPr>
          <a:xfrm>
            <a:off x="263352" y="179929"/>
            <a:ext cx="11665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3600" b="1" dirty="0">
                <a:latin typeface="Arial" panose="020B0604020202020204" pitchFamily="34" charset="0"/>
                <a:cs typeface="Arial" panose="020B0604020202020204" pitchFamily="34" charset="0"/>
              </a:rPr>
              <a:t>Calibration</a:t>
            </a:r>
            <a:r>
              <a:rPr kumimoji="1" lang="ja-JP" altLang="en-US" sz="3600" b="1">
                <a:latin typeface="Arial" panose="020B0604020202020204" pitchFamily="34" charset="0"/>
                <a:cs typeface="Arial" panose="020B0604020202020204" pitchFamily="34" charset="0"/>
              </a:rPr>
              <a:t>の画像処理による歪曲収差補正</a:t>
            </a:r>
            <a:r>
              <a:rPr kumimoji="1" lang="en-US" altLang="ja-JP" sz="3600" b="1" dirty="0">
                <a:latin typeface="Arial" panose="020B0604020202020204" pitchFamily="34" charset="0"/>
                <a:cs typeface="Arial" panose="020B0604020202020204" pitchFamily="34" charset="0"/>
              </a:rPr>
              <a:t> (1)</a:t>
            </a:r>
            <a:endParaRPr kumimoji="1" lang="ja-JP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0AAEBF-6F72-B04B-89DF-40A6F69960AD}"/>
              </a:ext>
            </a:extLst>
          </p:cNvPr>
          <p:cNvSpPr/>
          <p:nvPr/>
        </p:nvSpPr>
        <p:spPr>
          <a:xfrm>
            <a:off x="263352" y="1394154"/>
            <a:ext cx="116652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- [python 2-calibrate.py capture/left capture/right calibrate]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より実行</a:t>
            </a:r>
            <a:b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kumimoji="1" lang="en-US" altLang="ja-JP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- ./capture/left/</a:t>
            </a:r>
            <a:r>
              <a:rPr kumimoji="1" lang="en-US" altLang="ja-JP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chessboards.npz</a:t>
            </a:r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, ./capture/right/</a:t>
            </a:r>
            <a:r>
              <a:rPr kumimoji="1" lang="en-US" altLang="ja-JP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chessboards.npz</a:t>
            </a:r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, ./</a:t>
            </a:r>
            <a:r>
              <a:rPr kumimoji="1" lang="en-US" altLang="ja-JP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calibrate.npz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が実行結果として生成される。</a:t>
            </a:r>
            <a:r>
              <a:rPr kumimoji="1" lang="en-US" altLang="ja-JP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calibrate.npz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には歪曲収差補正に必要な画像変換行列の情報が付与されている。</a:t>
            </a:r>
            <a:b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kumimoji="1" lang="en-US" altLang="ja-JP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- Tips </a:t>
            </a:r>
          </a:p>
          <a:p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1. calibrate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に用いられる</a:t>
            </a:r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chessboard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画像データ数のデフォルト値は</a:t>
            </a:r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64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枚。用いるデータの数を増やすと、補正の精度はログ関数的にまた漸近的に向上されるが、処理時間は次数的に増加する。</a:t>
            </a:r>
            <a:endParaRPr kumimoji="1" lang="en-US" altLang="ja-JP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補正の精度には、</a:t>
            </a:r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chessboard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画像データの数よりは画像の撮影角度や距離などのパターンのバリエーションを高める方が有利である</a:t>
            </a:r>
            <a:endParaRPr kumimoji="1" lang="en-US" altLang="ja-JP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337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7C9C54-376E-204F-AFBB-A0B8656A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DBEFA67-66B0-4112-9ADF-EC9B4CC0124D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304E7D-9FE7-804A-BB26-AE7F81F4FFC2}"/>
              </a:ext>
            </a:extLst>
          </p:cNvPr>
          <p:cNvSpPr/>
          <p:nvPr/>
        </p:nvSpPr>
        <p:spPr>
          <a:xfrm>
            <a:off x="263352" y="179929"/>
            <a:ext cx="11665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3600" b="1" dirty="0">
                <a:latin typeface="Arial" panose="020B0604020202020204" pitchFamily="34" charset="0"/>
                <a:cs typeface="Arial" panose="020B0604020202020204" pitchFamily="34" charset="0"/>
              </a:rPr>
              <a:t>Calibration</a:t>
            </a:r>
            <a:r>
              <a:rPr kumimoji="1" lang="ja-JP" altLang="en-US" sz="3600" b="1">
                <a:latin typeface="Arial" panose="020B0604020202020204" pitchFamily="34" charset="0"/>
                <a:cs typeface="Arial" panose="020B0604020202020204" pitchFamily="34" charset="0"/>
              </a:rPr>
              <a:t>の画像処理による歪曲収差補正</a:t>
            </a:r>
            <a:r>
              <a:rPr kumimoji="1" lang="en-US" altLang="ja-JP" sz="3600" b="1" dirty="0"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  <a:endParaRPr kumimoji="1" lang="ja-JP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87E4C0-376D-5848-A8A2-F415E66E0DD9}"/>
              </a:ext>
            </a:extLst>
          </p:cNvPr>
          <p:cNvGrpSpPr/>
          <p:nvPr/>
        </p:nvGrpSpPr>
        <p:grpSpPr>
          <a:xfrm>
            <a:off x="1944012" y="1350355"/>
            <a:ext cx="8303975" cy="3506429"/>
            <a:chOff x="1896165" y="1275926"/>
            <a:chExt cx="8303975" cy="35064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E12F41-488F-8141-AC2F-87E2876C4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6165" y="1275927"/>
              <a:ext cx="3785136" cy="283885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30B216-5688-5441-9F07-A33D22AB2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5004" y="1275926"/>
              <a:ext cx="3785136" cy="283885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9CDA00-3907-B94A-A226-D459AF40A8DF}"/>
                </a:ext>
              </a:extLst>
            </p:cNvPr>
            <p:cNvSpPr/>
            <p:nvPr/>
          </p:nvSpPr>
          <p:spPr>
            <a:xfrm>
              <a:off x="2477957" y="4136024"/>
              <a:ext cx="262155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Calibration of right Image </a:t>
              </a:r>
            </a:p>
            <a:p>
              <a:pPr algn="ctr"/>
              <a:r>
                <a:rPr lang="en-US" dirty="0"/>
                <a:t>(from bottom)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F120DB-D970-2F40-AAB2-ADCA8E3BFC49}"/>
                </a:ext>
              </a:extLst>
            </p:cNvPr>
            <p:cNvSpPr/>
            <p:nvPr/>
          </p:nvSpPr>
          <p:spPr>
            <a:xfrm>
              <a:off x="6996796" y="4136024"/>
              <a:ext cx="262155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Calibration of right Image </a:t>
              </a:r>
            </a:p>
            <a:p>
              <a:pPr algn="ctr"/>
              <a:r>
                <a:rPr lang="en-US" dirty="0"/>
                <a:t>(from right side)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4C140CB-ED8B-0845-81F1-FA013D30B475}"/>
              </a:ext>
            </a:extLst>
          </p:cNvPr>
          <p:cNvSpPr/>
          <p:nvPr/>
        </p:nvSpPr>
        <p:spPr>
          <a:xfrm>
            <a:off x="263352" y="5397023"/>
            <a:ext cx="116652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- </a:t>
            </a:r>
            <a:r>
              <a:rPr lang="en-US" sz="2400" dirty="0" err="1"/>
              <a:t>Opencv</a:t>
            </a:r>
            <a:r>
              <a:rPr lang="ja-JP" altLang="en-US" sz="2400"/>
              <a:t>の</a:t>
            </a:r>
            <a:r>
              <a:rPr lang="en-US" altLang="ja-JP" sz="2400" dirty="0"/>
              <a:t>built-in</a:t>
            </a:r>
            <a:r>
              <a:rPr lang="ja-JP" altLang="en-US" sz="2400"/>
              <a:t>関数</a:t>
            </a:r>
            <a:r>
              <a:rPr lang="en-US" altLang="ja-JP" sz="2400" dirty="0"/>
              <a:t>(</a:t>
            </a:r>
            <a:r>
              <a:rPr lang="en-US" altLang="ja-JP" sz="2400" dirty="0" err="1"/>
              <a:t>findChessboardCorners</a:t>
            </a:r>
            <a:r>
              <a:rPr lang="en-US" altLang="ja-JP" sz="2400" dirty="0"/>
              <a:t>)</a:t>
            </a:r>
            <a:r>
              <a:rPr lang="ja-JP" altLang="en-US" sz="2400"/>
              <a:t>より以上の画像にマッピングされる</a:t>
            </a:r>
            <a:endParaRPr lang="en-US" sz="2400" dirty="0"/>
          </a:p>
          <a:p>
            <a:r>
              <a:rPr lang="en-US" sz="2400" dirty="0"/>
              <a:t>- </a:t>
            </a:r>
            <a:r>
              <a:rPr lang="ja-JP" altLang="en-US" sz="2400"/>
              <a:t>この場合、</a:t>
            </a:r>
            <a:r>
              <a:rPr lang="en-US" altLang="ja-JP" sz="2400" dirty="0"/>
              <a:t>chessboards</a:t>
            </a:r>
            <a:r>
              <a:rPr lang="ja-JP" altLang="en-US" sz="2400"/>
              <a:t>のサイズ設定は</a:t>
            </a:r>
            <a:r>
              <a:rPr lang="en-US" altLang="ja-JP" sz="2400" dirty="0"/>
              <a:t>(7, 10)</a:t>
            </a:r>
            <a:r>
              <a:rPr lang="ja-JP" altLang="en-US" sz="2400"/>
              <a:t>、あるいは</a:t>
            </a:r>
            <a:r>
              <a:rPr lang="en-US" altLang="ja-JP" sz="2400" dirty="0"/>
              <a:t>(10, 7)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7048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EF6F60-4BAF-EC48-8ABE-AC946C310920}"/>
              </a:ext>
            </a:extLst>
          </p:cNvPr>
          <p:cNvSpPr/>
          <p:nvPr/>
        </p:nvSpPr>
        <p:spPr>
          <a:xfrm>
            <a:off x="263352" y="179929"/>
            <a:ext cx="11665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3600" b="1" dirty="0">
                <a:latin typeface="Arial" panose="020B0604020202020204" pitchFamily="34" charset="0"/>
                <a:cs typeface="Arial" panose="020B0604020202020204" pitchFamily="34" charset="0"/>
              </a:rPr>
              <a:t>Depth Map</a:t>
            </a:r>
            <a:r>
              <a:rPr kumimoji="1" lang="ja-JP" altLang="en-US" sz="3600" b="1">
                <a:latin typeface="Arial" panose="020B0604020202020204" pitchFamily="34" charset="0"/>
                <a:cs typeface="Arial" panose="020B0604020202020204" pitchFamily="34" charset="0"/>
              </a:rPr>
              <a:t>の表示</a:t>
            </a:r>
            <a:r>
              <a:rPr kumimoji="1" lang="en-US" altLang="ja-JP" sz="3600" b="1" dirty="0">
                <a:latin typeface="Arial" panose="020B0604020202020204" pitchFamily="34" charset="0"/>
                <a:cs typeface="Arial" panose="020B0604020202020204" pitchFamily="34" charset="0"/>
              </a:rPr>
              <a:t> (1)</a:t>
            </a:r>
            <a:endParaRPr kumimoji="1" lang="ja-JP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7C9C54-376E-204F-AFBB-A0B8656A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DBEFA67-66B0-4112-9ADF-EC9B4CC0124D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EEE239-0A12-ED4C-871A-2BE5B8E26B2B}"/>
              </a:ext>
            </a:extLst>
          </p:cNvPr>
          <p:cNvSpPr/>
          <p:nvPr/>
        </p:nvSpPr>
        <p:spPr>
          <a:xfrm>
            <a:off x="263352" y="1394154"/>
            <a:ext cx="116652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- [python 3-stereo_depth.py </a:t>
            </a:r>
            <a:r>
              <a:rPr kumimoji="1" lang="en-US" altLang="ja-JP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calibrate.npz</a:t>
            </a:r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より実行</a:t>
            </a:r>
            <a:b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kumimoji="1" lang="en-US" altLang="ja-JP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- ./capture/left/</a:t>
            </a:r>
            <a:r>
              <a:rPr kumimoji="1" lang="en-US" altLang="ja-JP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chessboards.npz</a:t>
            </a:r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, ./capture/right/</a:t>
            </a:r>
            <a:r>
              <a:rPr kumimoji="1" lang="en-US" altLang="ja-JP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chessboards.npz</a:t>
            </a:r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, ./</a:t>
            </a:r>
            <a:r>
              <a:rPr kumimoji="1" lang="en-US" altLang="ja-JP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calibrate.npz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が実行結果として生成される。</a:t>
            </a:r>
            <a:r>
              <a:rPr kumimoji="1" lang="en-US" altLang="ja-JP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calibrate.npz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には歪曲収差補正に必要な画像変換行列の情報が付与されている。</a:t>
            </a:r>
            <a:b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kumimoji="1" lang="en-US" altLang="ja-JP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- Tips </a:t>
            </a:r>
          </a:p>
          <a:p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1. calibrate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に用いられる</a:t>
            </a:r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chessboard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画像データ数のデフォルト値は</a:t>
            </a:r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64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枚。用いるデータの数を増やすと、補正の精度はログ関数的にまた漸近的に向上されるが、処理時間は次数的に増加する。</a:t>
            </a:r>
            <a:endParaRPr kumimoji="1" lang="en-US" altLang="ja-JP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補正の精度には、</a:t>
            </a:r>
            <a:r>
              <a:rPr kumimoji="1" lang="en-US" altLang="ja-JP" sz="2400" dirty="0">
                <a:latin typeface="Calibri" panose="020F0502020204030204" pitchFamily="34" charset="0"/>
                <a:cs typeface="Calibri" panose="020F0502020204030204" pitchFamily="34" charset="0"/>
              </a:rPr>
              <a:t>chessboard</a:t>
            </a:r>
            <a:r>
              <a:rPr kumimoji="1" lang="ja-JP" altLang="en-US" sz="2400">
                <a:latin typeface="Calibri" panose="020F0502020204030204" pitchFamily="34" charset="0"/>
                <a:cs typeface="Calibri" panose="020F0502020204030204" pitchFamily="34" charset="0"/>
              </a:rPr>
              <a:t>画像データの数よりは画像の撮影角度や距離などのパターンのバリエーションを高める方が有利である</a:t>
            </a:r>
            <a:endParaRPr kumimoji="1" lang="en-US" altLang="ja-JP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897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EF6F60-4BAF-EC48-8ABE-AC946C310920}"/>
              </a:ext>
            </a:extLst>
          </p:cNvPr>
          <p:cNvSpPr/>
          <p:nvPr/>
        </p:nvSpPr>
        <p:spPr>
          <a:xfrm>
            <a:off x="263352" y="179929"/>
            <a:ext cx="11665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sz="3600" b="1" dirty="0">
                <a:latin typeface="Arial" panose="020B0604020202020204" pitchFamily="34" charset="0"/>
                <a:cs typeface="Arial" panose="020B0604020202020204" pitchFamily="34" charset="0"/>
              </a:rPr>
              <a:t>Depth Map</a:t>
            </a:r>
            <a:r>
              <a:rPr kumimoji="1" lang="ja-JP" altLang="en-US" sz="3600" b="1">
                <a:latin typeface="Arial" panose="020B0604020202020204" pitchFamily="34" charset="0"/>
                <a:cs typeface="Arial" panose="020B0604020202020204" pitchFamily="34" charset="0"/>
              </a:rPr>
              <a:t>の表示</a:t>
            </a:r>
            <a:r>
              <a:rPr kumimoji="1" lang="en-US" altLang="ja-JP" sz="3600" b="1" dirty="0"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  <a:endParaRPr kumimoji="1" lang="ja-JP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7C9C54-376E-204F-AFBB-A0B8656A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DBEFA67-66B0-4112-9ADF-EC9B4CC0124D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C98789-D156-7D43-9758-09366576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156" y="920132"/>
            <a:ext cx="2843829" cy="2132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53D67-AC5B-084B-8404-2BFB43E98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447" y="920132"/>
            <a:ext cx="2843829" cy="21328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C2B262-E290-3544-AAB3-6C96B32FFF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42" r="-1"/>
          <a:stretch/>
        </p:blipFill>
        <p:spPr>
          <a:xfrm>
            <a:off x="8724739" y="920132"/>
            <a:ext cx="2012263" cy="2132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EBA1B1-A1B7-434B-AAAE-3D3F0ABF0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156" y="3259193"/>
            <a:ext cx="2843829" cy="21328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334D40-586A-CB43-B459-A16B4489B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5447" y="3259194"/>
            <a:ext cx="2843829" cy="21328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F781A4-CF15-B84A-99E9-5668B9AFCB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241"/>
          <a:stretch/>
        </p:blipFill>
        <p:spPr>
          <a:xfrm>
            <a:off x="8724738" y="3259193"/>
            <a:ext cx="2012264" cy="21328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F3FC26-BF13-F441-96CF-867949A81FF0}"/>
              </a:ext>
            </a:extLst>
          </p:cNvPr>
          <p:cNvSpPr txBox="1"/>
          <p:nvPr/>
        </p:nvSpPr>
        <p:spPr>
          <a:xfrm>
            <a:off x="709919" y="1663402"/>
            <a:ext cx="2008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Case 1</a:t>
            </a:r>
            <a:br>
              <a:rPr lang="en-US" dirty="0"/>
            </a:br>
            <a:r>
              <a:rPr lang="en-US" dirty="0"/>
              <a:t>(plane-background)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17DB10-367B-A54E-9F1F-8376C10EB91D}"/>
              </a:ext>
            </a:extLst>
          </p:cNvPr>
          <p:cNvSpPr txBox="1"/>
          <p:nvPr/>
        </p:nvSpPr>
        <p:spPr>
          <a:xfrm>
            <a:off x="525893" y="4002463"/>
            <a:ext cx="2192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Case 2</a:t>
            </a:r>
            <a:br>
              <a:rPr lang="en-US" dirty="0"/>
            </a:br>
            <a:r>
              <a:rPr lang="en-US" dirty="0"/>
              <a:t>(room, compositions)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56EB8A-29EB-1C4D-9268-A68EAED09BA1}"/>
              </a:ext>
            </a:extLst>
          </p:cNvPr>
          <p:cNvSpPr txBox="1"/>
          <p:nvPr/>
        </p:nvSpPr>
        <p:spPr>
          <a:xfrm>
            <a:off x="3522397" y="5413590"/>
            <a:ext cx="117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Image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FCCB9E-A30B-5046-8A82-9C33FF25B51F}"/>
              </a:ext>
            </a:extLst>
          </p:cNvPr>
          <p:cNvSpPr txBox="1"/>
          <p:nvPr/>
        </p:nvSpPr>
        <p:spPr>
          <a:xfrm>
            <a:off x="6507391" y="5413590"/>
            <a:ext cx="129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Image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8BB953-BF5E-E44F-A738-6AE94EE37714}"/>
              </a:ext>
            </a:extLst>
          </p:cNvPr>
          <p:cNvSpPr txBox="1"/>
          <p:nvPr/>
        </p:nvSpPr>
        <p:spPr>
          <a:xfrm>
            <a:off x="9108456" y="5413590"/>
            <a:ext cx="124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 Map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7CFE66-3C40-3F47-9723-FBB445A25801}"/>
              </a:ext>
            </a:extLst>
          </p:cNvPr>
          <p:cNvSpPr/>
          <p:nvPr/>
        </p:nvSpPr>
        <p:spPr>
          <a:xfrm>
            <a:off x="263352" y="5811694"/>
            <a:ext cx="116652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- </a:t>
            </a:r>
            <a:r>
              <a:rPr lang="ja-JP" altLang="en-US" sz="2000"/>
              <a:t>シンプルな背景の場合や物の構図の距離差が明確な場合では、距離感や物の数が識別できる（指の数、ネジの高さや数など）</a:t>
            </a:r>
            <a:endParaRPr lang="en-US" sz="2000" dirty="0"/>
          </a:p>
          <a:p>
            <a:r>
              <a:rPr lang="en-US" sz="2000" dirty="0"/>
              <a:t>-</a:t>
            </a:r>
            <a:r>
              <a:rPr lang="ja-JP" altLang="en-US" sz="2000"/>
              <a:t> 近すぎるものや、光の反射が激しい・少ない場合は</a:t>
            </a:r>
            <a:r>
              <a:rPr lang="en-US" altLang="ja-JP" sz="2000" dirty="0"/>
              <a:t>Depth Map</a:t>
            </a:r>
            <a:r>
              <a:rPr lang="ja-JP" altLang="en-US" sz="2000"/>
              <a:t>で黒で表示される（識別できない）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1144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757</Words>
  <Application>Microsoft Macintosh PowerPoint</Application>
  <PresentationFormat>Widescreen</PresentationFormat>
  <Paragraphs>155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Seongcheol Baek</dc:creator>
  <cp:lastModifiedBy>Seongcheol Baek</cp:lastModifiedBy>
  <cp:revision>211</cp:revision>
  <dcterms:created xsi:type="dcterms:W3CDTF">2020-01-31T02:46:34Z</dcterms:created>
  <dcterms:modified xsi:type="dcterms:W3CDTF">2020-02-02T15:09:57Z</dcterms:modified>
</cp:coreProperties>
</file>